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Thank you for being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exciting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appreciate your willingness to see me through to the finish</a:t>
            </a:r>
          </a:p>
          <a:p>
            <a:pPr lvl="0" indent="0" marL="0">
              <a:buNone/>
            </a:pPr>
          </a:p>
          <a:p>
            <a:pPr lvl="0"/>
            <a:r>
              <a:rPr/>
              <a:t>by the end</a:t>
            </a:r>
          </a:p>
          <a:p>
            <a:pPr lvl="0" indent="0" marL="0">
              <a:buNone/>
            </a:pPr>
          </a:p>
          <a:p>
            <a:pPr lvl="1"/>
            <a:r>
              <a:rPr/>
              <a:t>good understanding of project</a:t>
            </a:r>
          </a:p>
          <a:p>
            <a:pPr lvl="0" indent="0" marL="0">
              <a:buNone/>
            </a:pPr>
          </a:p>
          <a:p>
            <a:pPr lvl="1"/>
            <a:r>
              <a:rPr/>
              <a:t>some idea of where you’ll be able to offer support/feedback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the end of this next section, you’ll understand how my sampling design resulted in response variables across three categories:</a:t>
            </a:r>
          </a:p>
          <a:p>
            <a:pPr lvl="0" indent="0" marL="0">
              <a:buNone/>
            </a:pPr>
          </a:p>
          <a:p>
            <a:pPr lvl="0"/>
            <a:r>
              <a:rPr/>
              <a:t>Sprout heights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Regeneration density</a:t>
            </a:r>
          </a:p>
          <a:p>
            <a:pPr lvl="0" indent="0" marL="0">
              <a:buNone/>
            </a:pPr>
          </a:p>
          <a:p>
            <a:pPr lvl="0"/>
            <a:r>
              <a:rPr/>
              <a:t>Fuels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Here I define the various aspects of the sampling design.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Next, I’ll describe what we sampled in each of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That was a lot of response variables. Here they are summarized in three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the end of this section, you’ll have an idea of they methods I used to anlyze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redwood is growing faster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taller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difference in slow down in growth rates is negligible across treatments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redwood is more variable than tanoak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in growth rate different between species?</a:t>
            </a:r>
          </a:p>
          <a:p>
            <a:pPr lvl="0" indent="0" marL="0">
              <a:buNone/>
            </a:pPr>
          </a:p>
          <a:p>
            <a:pPr lvl="0"/>
            <a:r>
              <a:rPr/>
              <a:t>Is the slow down statistically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Our data were only sufficient to detect a statistical difference for height in year 10 for the GS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number of tanoak in the smallest size class increases with greater competition.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number of stems in other size classes follow a decreasing trend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decreasing trend is more pronounced for redwood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emphasizes the decreasing trend in redwood abundance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trend is less clear for tanoak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fuels are slightly higher in HD and HA and lower in LD and GS. Likely due to inputs from residual trees.</a:t>
            </a:r>
          </a:p>
          <a:p>
            <a:pPr lvl="0" indent="0" marL="0">
              <a:buNone/>
            </a:pPr>
          </a:p>
          <a:p>
            <a:pPr lvl="0"/>
            <a:r>
              <a:rPr/>
              <a:t>10– and 100hr fuels are very similar across treatments, but slightly increasing with increasing light.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are highest in HD and lowest in HA. Why?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is lowest in HA, highest in 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1hr HA &gt; GS, and almost HA &gt; LD. Also HD almost &gt; GS</a:t>
            </a:r>
          </a:p>
          <a:p>
            <a:pPr lvl="0" indent="0" marL="0">
              <a:buNone/>
            </a:pPr>
          </a:p>
          <a:p>
            <a:pPr lvl="0"/>
            <a:r>
              <a:rPr/>
              <a:t>Duff &amp; Litter HD maybe greater than HA</a:t>
            </a:r>
          </a:p>
          <a:p>
            <a:pPr lvl="0" indent="0" marL="0">
              <a:buNone/>
            </a:pPr>
          </a:p>
          <a:p>
            <a:pPr lvl="0"/>
            <a:r>
              <a:rPr/>
              <a:t>veg GS &gt; HA; LD maybe &gt;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10 years ago, Pascal implemented a large scale, replicated, manipulative silvicultural experiment to demonstrate and study the transformation from even-aged to multiaged management in redwood dominated forests in the Jackson Demonstration State Forest in Mendocino County. My thesis serves as a 10-year report of the remeasurement of several key factors of that experiment —- sprout heights, regeneration density, and fuels.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multiaged management?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do this study in redwood forests?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study fuels in addition to tree growth?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that you have and idea of the what and why, I’ll explain more of the details of what we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I’ve broken this section into 3 parts.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By the end of this section you’ll understand how the treatments and how they were applied across the landscape.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is how the treatments are defined. They are listed in order from least, to greatest amount of competition (light and growing space).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this is that the treatments mean, in a schematic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1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0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21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fisher-j.github.io/multi-age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2024-03-05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Initial harvest: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16 one-hectare blocks</a:t>
            </a:r>
          </a:p>
          <a:p>
            <a:pPr lvl="1"/>
            <a:r>
              <a:rPr b="1"/>
              <a:t>GS</a:t>
            </a:r>
            <a:r>
              <a:rPr/>
              <a:t>: Group selection</a:t>
            </a:r>
          </a:p>
          <a:p>
            <a:pPr lvl="1"/>
            <a:r>
              <a:rPr b="1"/>
              <a:t>LD</a:t>
            </a:r>
            <a:r>
              <a:rPr/>
              <a:t>: Low density dispersed</a:t>
            </a:r>
          </a:p>
          <a:p>
            <a:pPr lvl="1"/>
            <a:r>
              <a:rPr b="1"/>
              <a:t>HA</a:t>
            </a:r>
            <a:r>
              <a:rPr/>
              <a:t>: High density aggregated</a:t>
            </a:r>
          </a:p>
          <a:p>
            <a:pPr lvl="1"/>
            <a:r>
              <a:rPr b="1"/>
              <a:t>HD</a:t>
            </a:r>
            <a:r>
              <a:rPr/>
              <a:t>: High density dispersed</a:t>
            </a:r>
          </a:p>
          <a:p>
            <a:pPr lvl="0" indent="0" marL="0">
              <a:buNone/>
            </a:pPr>
            <a:r>
              <a:rPr/>
              <a:t>These four treatments were replicated across four sites.</a:t>
            </a:r>
          </a:p>
        </p:txBody>
      </p:sp>
      <p:pic>
        <p:nvPicPr>
          <p:cNvPr descr="committee-presentation_files/figure-pptx/unnamed-chunk-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treatments are defined in terms of retained trees after harvest</a:t>
            </a:r>
          </a:p>
        </p:txBody>
      </p:sp>
      <p:pic>
        <p:nvPicPr>
          <p:cNvPr descr="../figures/treatment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84300"/>
            <a:ext cx="8229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LD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HD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 b="1"/>
              <a:t>Sampling procedure</a:t>
            </a:r>
          </a:p>
          <a:p>
            <a:pPr lvl="0" indent="-342900" marL="342900">
              <a:buAutoNum type="arabicPeriod"/>
            </a:pPr>
            <a:r>
              <a:rPr/>
              <a:t>Analysis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plot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Macro plot (Outline)</a:t>
            </a:r>
          </a:p>
          <a:p>
            <a:pPr lvl="0"/>
            <a:r>
              <a:rPr/>
              <a:t>Regeneration plots (green circles)</a:t>
            </a:r>
          </a:p>
          <a:p>
            <a:pPr lvl="0"/>
            <a:r>
              <a:rPr/>
              <a:t>Fuel transects (orange lines)</a:t>
            </a:r>
          </a:p>
          <a:p>
            <a:pPr lvl="0"/>
            <a:r>
              <a:rPr/>
              <a:t>Fuel sampling cylinders (orange circles)</a:t>
            </a:r>
          </a:p>
        </p:txBody>
      </p:sp>
      <p:pic>
        <p:nvPicPr>
          <p:cNvPr descr="../figures/fuel_sampling_layo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Regeneration and Fuel Loading with Varying Overstory Retention in Redwood Stands 10 Years after Transformation to Multiaged Management</a:t>
            </a:r>
          </a:p>
          <a:p>
            <a:pPr lvl="0" indent="0" marL="0">
              <a:buNone/>
            </a:pPr>
            <a:r>
              <a:rPr/>
              <a:t>Thesis committee presentation by Judson Fisher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25 each of tanoak and redwood sprout clumps were selected for measurement</a:t>
            </a:r>
          </a:p>
          <a:p>
            <a:pPr lvl="0"/>
            <a:r>
              <a:rPr/>
              <a:t>Tallest sprout in clump measured at years 1, 5, and 10</a:t>
            </a:r>
          </a:p>
        </p:txBody>
      </p:sp>
      <p:pic>
        <p:nvPicPr>
          <p:cNvPr descr="../figures/measuring_sprouts1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 and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recorded diameter and species of all sprouts and seedlings taller than 1.4 m</a:t>
            </a:r>
          </a:p>
        </p:txBody>
      </p:sp>
      <p:pic>
        <p:nvPicPr>
          <p:cNvPr descr="committee-presentation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Particles were tallied by size class</a:t>
            </a:r>
          </a:p>
          <a:p>
            <a:pPr lvl="0"/>
            <a:r>
              <a:rPr/>
              <a:t>Counts were converted to load (Mg/ha) using linear intersect theory and parameters from the literature</a:t>
            </a:r>
          </a:p>
        </p:txBody>
      </p:sp>
      <p:pic>
        <p:nvPicPr>
          <p:cNvPr descr="../figures/transec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transect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Litter and duff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Litter and duff depth measured from a representative location within the sampling cylinder</a:t>
            </a:r>
          </a:p>
          <a:p>
            <a:pPr lvl="0"/>
            <a:r>
              <a:rPr/>
              <a:t>Depth-to-load equation taken from the literature</a:t>
            </a:r>
          </a:p>
        </p:txBody>
      </p:sp>
      <p:pic>
        <p:nvPicPr>
          <p:cNvPr descr="committee-presentation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estimated percent cover and average height</a:t>
            </a:r>
          </a:p>
          <a:p>
            <a:pPr lvl="0"/>
            <a:r>
              <a:rPr/>
              <a:t>Converted to load using a constant bulk density</a:t>
            </a:r>
          </a:p>
        </p:txBody>
      </p:sp>
      <p:pic>
        <p:nvPicPr>
          <p:cNvPr descr="../figures/samp_cy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Sampling review</a:t>
            </a:r>
          </a:p>
        </p:txBody>
      </p:sp>
      <p:pic>
        <p:nvPicPr>
          <p:cNvPr descr="committee-presentation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397000"/>
            <a:ext cx="82296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 did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Implementation</a:t>
            </a:r>
          </a:p>
          <a:p>
            <a:pPr lvl="0" indent="-342900" marL="342900">
              <a:buAutoNum type="arabicPeriod"/>
            </a:pPr>
            <a:r>
              <a:rPr/>
              <a:t>Sampling procedure</a:t>
            </a:r>
          </a:p>
          <a:p>
            <a:pPr lvl="0" indent="-342900" marL="342900">
              <a:buAutoNum type="arabicPeriod"/>
            </a:pPr>
            <a:r>
              <a:rPr b="1"/>
              <a:t>Analysis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Frequentist framework</a:t>
            </a:r>
          </a:p>
          <a:p>
            <a:pPr lvl="0"/>
            <a:r>
              <a:rPr/>
              <a:t>Model selection was performed using AIC</a:t>
            </a:r>
          </a:p>
          <a:p>
            <a:pPr lvl="0"/>
            <a:r>
              <a:rPr/>
              <a:t>Treatment and year were </a:t>
            </a:r>
            <a:r>
              <a:rPr b="1"/>
              <a:t>factors</a:t>
            </a:r>
          </a:p>
          <a:p>
            <a:pPr lvl="0"/>
            <a:r>
              <a:rPr/>
              <a:t>Tested various random effects</a:t>
            </a:r>
          </a:p>
          <a:p>
            <a:pPr lvl="0"/>
            <a:r>
              <a:rPr/>
              <a:t>Included fixed effect model for dispersion</a:t>
            </a:r>
          </a:p>
          <a:p>
            <a:pPr lvl="0"/>
            <a:r>
              <a:rPr/>
              <a:t>Model checked using simulated residuals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report on:</a:t>
            </a:r>
          </a:p>
          <a:p>
            <a:pPr lvl="0"/>
            <a:r>
              <a:rPr/>
              <a:t>Species diameter frequency distributions and</a:t>
            </a:r>
          </a:p>
          <a:p>
            <a:pPr lvl="0"/>
            <a:r>
              <a:rPr/>
              <a:t>Basal area weighted frequency distributions</a:t>
            </a:r>
          </a:p>
          <a:p>
            <a:pPr lvl="0" indent="0" marL="0">
              <a:buNone/>
            </a:pPr>
            <a:r>
              <a:rPr/>
              <a:t>for each treatment.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Bayesian framework</a:t>
                </a:r>
              </a:p>
              <a:p>
                <a:pPr lvl="0"/>
                <a:r>
                  <a:rPr/>
                  <a:t>Separate models for six different fuel classes</a:t>
                </a:r>
              </a:p>
              <a:p>
                <a:pPr lvl="0"/>
                <a:r>
                  <a:rPr/>
                  <a:t>Used </a:t>
                </a:r>
                <a14:m>
                  <m:oMath xmlns:m="http://schemas.openxmlformats.org/officeDocument/2006/math">
                    <m:r>
                      <m:t>g</m:t>
                    </m:r>
                    <m:r>
                      <m:t>a</m:t>
                    </m:r>
                    <m:r>
                      <m:t>m</m:t>
                    </m:r>
                    <m:r>
                      <m:t>m</m:t>
                    </m:r>
                    <m:r>
                      <m:t>a</m:t>
                    </m:r>
                  </m:oMath>
                </a14:m>
                <a:r>
                  <a:rPr/>
                  <a:t> hurdle model: zeros modeled separately as a proportion</a:t>
                </a:r>
              </a:p>
              <a:p>
                <a:pPr lvl="0"/>
                <a:r>
                  <a:rPr/>
                  <a:t>Priors determined from data with support from literature</a:t>
                </a:r>
              </a:p>
              <a:p>
                <a:pPr lvl="0"/>
                <a:r>
                  <a:rPr/>
                  <a:t>Model checked with posterior predictive distribution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 b="1"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 model</a:t>
            </a:r>
          </a:p>
        </p:txBody>
      </p:sp>
      <p:pic>
        <p:nvPicPr>
          <p:cNvPr descr="committee-presentation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Sprout height: year 10</a:t>
            </a:r>
          </a:p>
        </p:txBody>
      </p:sp>
      <p:pic>
        <p:nvPicPr>
          <p:cNvPr descr="committee-presentation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4000" y="1193800"/>
            <a:ext cx="610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basal area</a:t>
            </a:r>
          </a:p>
        </p:txBody>
      </p:sp>
      <p:pic>
        <p:nvPicPr>
          <p:cNvPr descr="committee-presentation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means</a:t>
            </a:r>
          </a:p>
        </p:txBody>
      </p:sp>
      <p:pic>
        <p:nvPicPr>
          <p:cNvPr descr="committee-presentation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193800"/>
            <a:ext cx="5549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Fuel: comparisons</a:t>
            </a:r>
          </a:p>
        </p:txBody>
      </p:sp>
      <p:pic>
        <p:nvPicPr>
          <p:cNvPr descr="committee-presentation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8300" y="1193800"/>
            <a:ext cx="5854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 b="1"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to add post-pct to the story</a:t>
            </a:r>
          </a:p>
          <a:p>
            <a:pPr lvl="0"/>
            <a:r>
              <a:rPr/>
              <a:t>Potential questions generated by regen. distributions</a:t>
            </a:r>
          </a:p>
          <a:p>
            <a:pPr lvl="0"/>
            <a:r>
              <a:rPr/>
              <a:t>“Asking questions” of the height model: confidence intervals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Why we did it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 b="1"/>
              <a:t>Your questions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Introduction</a:t>
            </a:r>
          </a:p>
          <a:p>
            <a:pPr lvl="0" indent="-342900" marL="342900">
              <a:buAutoNum type="arabicPeriod"/>
            </a:pPr>
            <a:r>
              <a:rPr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 more at online at: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https://fisher-j.github.io/multi-age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Thanks again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Downed woody fuel classes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Class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Size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Transect length (m)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&lt; 0.64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0.64 - 2.5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2.5 - 7.6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1,000 hr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&gt; 7.6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10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Vegetation: Load calc.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 calculated average load for herbaceous and woody vegetation: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l</m:t>
                      </m:r>
                      <m:r>
                        <m:t>o</m:t>
                      </m:r>
                      <m:r>
                        <m:t>a</m:t>
                      </m:r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h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p</m:t>
                      </m:r>
                      <m:r>
                        <m:t>c</m:t>
                      </m:r>
                      <m:r>
                        <m:t>t</m:t>
                      </m:r>
                      <m:r>
                        <m:rPr>
                          <m:sty m:val="p"/>
                        </m:rPr>
                        <m:t>.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v</m:t>
                      </m:r>
                      <m:r>
                        <m:t>e</m:t>
                      </m:r>
                      <m:r>
                        <m:t>r</m:t>
                      </m:r>
                      <m:r>
                        <m:rPr>
                          <m:sty m:val="p"/>
                        </m:rPr>
                        <m:t>×</m:t>
                      </m:r>
                      <m:r>
                        <m:t>ρ</m:t>
                      </m:r>
                      <m:r>
                        <m:rPr>
                          <m:sty m:val="p"/>
                        </m:rPr>
                        <m:t>,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a bulk density of 8 and 18 Mg/ha/m for herbaceous and shrub components, respectively.</a:t>
                </a:r>
              </a:p>
            </p:txBody>
          </p:sp>
        </mc:Choice>
      </mc:AlternateContent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Fuel bed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estimated the combined average fuel bed depth of all litter and downed woody debris within the sampling cylinder.</a:t>
            </a:r>
          </a:p>
        </p:txBody>
      </p:sp>
      <p:pic>
        <p:nvPicPr>
          <p:cNvPr descr="committee-presentation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Regeneration density: frequency</a:t>
            </a:r>
          </a:p>
        </p:txBody>
      </p:sp>
      <p:pic>
        <p:nvPicPr>
          <p:cNvPr descr="committee-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8200" y="1193800"/>
            <a:ext cx="4927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Year 1 height measurement</a:t>
            </a:r>
          </a:p>
        </p:txBody>
      </p:sp>
      <p:pic>
        <p:nvPicPr>
          <p:cNvPr descr="../figures/measuring_sprouts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multiaged silviculture experiment</a:t>
            </a:r>
          </a:p>
        </p:txBody>
      </p:sp>
      <p:pic>
        <p:nvPicPr>
          <p:cNvPr descr="../figures/site_map_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 important part of ecological forest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Diversity of forest structures == Diversity of silvicultural techniques</a:t>
            </a:r>
          </a:p>
          <a:p>
            <a:pPr lvl="0"/>
            <a:r>
              <a:rPr/>
              <a:t>Predominance of even-aged management</a:t>
            </a:r>
          </a:p>
          <a:p>
            <a:pPr lvl="0"/>
            <a:r>
              <a:rPr/>
              <a:t>This work contributes to our understanding of multiaged stand development</a:t>
            </a:r>
          </a:p>
          <a:p>
            <a:pPr lvl="0"/>
            <a:r>
              <a:rPr/>
              <a:t>Greater understanding -&gt; increased adoption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Suitability of redwood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Timber value</a:t>
            </a:r>
          </a:p>
          <a:p>
            <a:pPr lvl="0"/>
            <a:r>
              <a:rPr/>
              <a:t>Shade tolerance</a:t>
            </a:r>
          </a:p>
          <a:p>
            <a:pPr lvl="0"/>
            <a:r>
              <a:rPr/>
              <a:t>Reliable regeneration</a:t>
            </a:r>
          </a:p>
        </p:txBody>
      </p:sp>
      <p:pic>
        <p:nvPicPr>
          <p:cNvPr descr="../figures/redwood_sprou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Fire-informed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Slow adoption of fire-informed management on the North Coast</a:t>
            </a:r>
          </a:p>
          <a:p>
            <a:pPr lvl="0"/>
            <a:r>
              <a:rPr/>
              <a:t>Redwood is a fire-adapted species</a:t>
            </a:r>
          </a:p>
          <a:p>
            <a:pPr lvl="0"/>
            <a:r>
              <a:rPr/>
              <a:t>Historical record shows frequent fire</a:t>
            </a:r>
          </a:p>
          <a:p>
            <a:pPr lvl="0"/>
            <a:r>
              <a:rPr/>
              <a:t>What is the pyrosilvicultural significance of our management actions?</a:t>
            </a:r>
          </a:p>
        </p:txBody>
      </p:sp>
      <p:pic>
        <p:nvPicPr>
          <p:cNvPr descr="../figures/redwood_fir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16600" y="1193800"/>
            <a:ext cx="168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</a:t>
            </a:r>
          </a:p>
          <a:p>
            <a:pPr lvl="0" indent="-342900" marL="342900">
              <a:buAutoNum type="arabicPeriod"/>
            </a:pPr>
            <a:r>
              <a:rPr b="1"/>
              <a:t>What we did</a:t>
            </a:r>
          </a:p>
          <a:p>
            <a:pPr lvl="0" indent="-342900" marL="342900">
              <a:buAutoNum type="arabicPeriod"/>
            </a:pPr>
            <a:r>
              <a:rPr/>
              <a:t>Some results</a:t>
            </a:r>
          </a:p>
          <a:p>
            <a:pPr lvl="0" indent="-342900" marL="342900">
              <a:buAutoNum type="arabicPeriod"/>
            </a:pPr>
            <a:r>
              <a:rPr/>
              <a:t>My questions</a:t>
            </a:r>
          </a:p>
          <a:p>
            <a:pPr lvl="0" indent="-342900" marL="342900">
              <a:buAutoNum type="arabicPeriod"/>
            </a:pPr>
            <a:r>
              <a:rPr/>
              <a:t>Your questions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2025-02-08T01:18:24Z</dcterms:created>
  <dcterms:modified xsi:type="dcterms:W3CDTF">2025-02-08T01:18:24Z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csl">
    <vt:lpwstr>../apa.csl</vt:lpwstr>
  </property>
  <property fmtid="{D5CDD505-2E9C-101B-9397-08002B2CF9AE}" pid="5" name="date">
    <vt:lpwstr>2024-03-05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